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77" r:id="rId2"/>
    <p:sldId id="278" r:id="rId3"/>
    <p:sldId id="266" r:id="rId4"/>
    <p:sldId id="27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00E2"/>
    <a:srgbClr val="9933FF"/>
    <a:srgbClr val="007FAC"/>
    <a:srgbClr val="FF3300"/>
    <a:srgbClr val="FF9900"/>
    <a:srgbClr val="B87A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54" autoAdjust="0"/>
  </p:normalViewPr>
  <p:slideViewPr>
    <p:cSldViewPr>
      <p:cViewPr>
        <p:scale>
          <a:sx n="100" d="100"/>
          <a:sy n="100" d="100"/>
        </p:scale>
        <p:origin x="-702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40;&#1053;&#1053;&#1071;&#1071;%20&#1055;&#1054;&#1052;&#1054;&#1065;&#1068;\&#1054;&#1058;&#1063;&#1045;&#1058;&#1067;%20&#1055;&#1054;%20&#1057;&#1056;&#1055;\&#1043;&#1086;&#1076;&#1086;&#1074;&#1099;&#1077;%20%20&#1086;&#1090;&#1095;&#1077;&#1090;&#1099;%20&#1056;&#1055;\2024\&#1082;%20&#1075;&#1086;&#1076;&#1086;&#1074;&#1086;&#1084;&#1091;%20&#1086;&#1090;&#1095;&#1077;&#1090;&#109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40;&#1053;&#1053;&#1071;&#1071;%20&#1055;&#1054;&#1052;&#1054;&#1065;&#1068;\&#1054;&#1058;&#1063;&#1045;&#1058;&#1067;%20&#1055;&#1054;%20&#1057;&#1056;&#1055;\&#1043;&#1086;&#1076;&#1086;&#1074;&#1099;&#1077;%20%20&#1086;&#1090;&#1095;&#1077;&#1090;&#1099;%20&#1056;&#1055;\2024\&#1082;%20&#1075;&#1086;&#1076;&#1086;&#1074;&#1086;&#1084;&#1091;%20&#1086;&#1090;&#1095;&#1077;&#1090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48280589130181"/>
          <c:y val="7.4323188111514782E-2"/>
          <c:w val="0.875124015748032"/>
          <c:h val="0.49789005540974074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0"/>
                  <c:y val="-6.87679083094556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8.0229226361031566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0563514804202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Times New Roman" pitchFamily="18" charset="0"/>
                        <a:cs typeface="Times New Roman" pitchFamily="18" charset="0"/>
                      </a:rPr>
                      <a:t>18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Лист1!$B$12:$D$12</c:f>
              <c:strCache>
                <c:ptCount val="3"/>
                <c:pt idx="0">
                  <c:v>ИПРП</c:v>
                </c:pt>
                <c:pt idx="1">
                  <c:v>Кратковременной консультирование </c:v>
                </c:pt>
                <c:pt idx="2">
                  <c:v>Пролонгированое  консультирование </c:v>
                </c:pt>
              </c:strCache>
            </c:strRef>
          </c:cat>
          <c:val>
            <c:numRef>
              <c:f>Лист1!$B$13:$D$13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18</c:v>
                </c:pt>
              </c:numCache>
            </c:numRef>
          </c:val>
        </c:ser>
        <c:shape val="cylinder"/>
        <c:axId val="73865088"/>
        <c:axId val="73866624"/>
        <c:axId val="0"/>
      </c:bar3DChart>
      <c:catAx>
        <c:axId val="73865088"/>
        <c:scaling>
          <c:orientation val="minMax"/>
        </c:scaling>
        <c:axPos val="b"/>
        <c:tickLblPos val="nextTo"/>
        <c:crossAx val="73866624"/>
        <c:crosses val="autoZero"/>
        <c:auto val="1"/>
        <c:lblAlgn val="ctr"/>
        <c:lblOffset val="100"/>
      </c:catAx>
      <c:valAx>
        <c:axId val="73866624"/>
        <c:scaling>
          <c:orientation val="minMax"/>
        </c:scaling>
        <c:axPos val="l"/>
        <c:majorGridlines/>
        <c:numFmt formatCode="General" sourceLinked="1"/>
        <c:tickLblPos val="nextTo"/>
        <c:crossAx val="7386508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3888888888888904E-2"/>
                  <c:y val="-3.240740740740742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Times New Roman" pitchFamily="18" charset="0"/>
                        <a:cs typeface="Times New Roman" pitchFamily="18" charset="0"/>
                      </a:rPr>
                      <a:t>27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1" dirty="0" smtClean="0"/>
                      <a:t>15</a:t>
                    </a:r>
                    <a:endParaRPr lang="en-US" sz="1400" b="1" dirty="0"/>
                  </a:p>
                </c:rich>
              </c:tx>
              <c:spPr/>
              <c:showVal val="1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howVal val="1"/>
          </c:dLbls>
          <c:cat>
            <c:strRef>
              <c:f>Лист1!$B$4:$D$4</c:f>
              <c:strCache>
                <c:ptCount val="3"/>
                <c:pt idx="0">
                  <c:v> количество обратившихся семей</c:v>
                </c:pt>
                <c:pt idx="1">
                  <c:v> количество  семей продолжающих получать услуги РП</c:v>
                </c:pt>
                <c:pt idx="2">
                  <c:v> количество  вышедших из СРП с положительной динамикой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27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</c:ser>
        <c:shape val="cylinder"/>
        <c:axId val="51356032"/>
        <c:axId val="51644288"/>
        <c:axId val="0"/>
      </c:bar3DChart>
      <c:catAx>
        <c:axId val="51356032"/>
        <c:scaling>
          <c:orientation val="minMax"/>
        </c:scaling>
        <c:axPos val="b"/>
        <c:tickLblPos val="nextTo"/>
        <c:crossAx val="51644288"/>
        <c:crosses val="autoZero"/>
        <c:auto val="1"/>
        <c:lblAlgn val="ctr"/>
        <c:lblOffset val="100"/>
      </c:catAx>
      <c:valAx>
        <c:axId val="51644288"/>
        <c:scaling>
          <c:orientation val="minMax"/>
        </c:scaling>
        <c:axPos val="l"/>
        <c:majorGridlines/>
        <c:numFmt formatCode="General" sourceLinked="1"/>
        <c:tickLblPos val="nextTo"/>
        <c:crossAx val="5135603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E0C29-AE2C-47C5-B5D3-B5D3EC9A7AD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D97FF-D3D9-47A2-89BB-C54E0C212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ublic217211179?w=wall-217211179_628" TargetMode="External"/><Relationship Id="rId3" Type="http://schemas.openxmlformats.org/officeDocument/2006/relationships/hyperlink" Target="https://ok.ru/profile/570757863138/statuses/156494150923234" TargetMode="External"/><Relationship Id="rId7" Type="http://schemas.openxmlformats.org/officeDocument/2006/relationships/hyperlink" Target="https://mbukcson.ru/2024/12/11/&#1088;&#1072;&#1085;&#1085;&#1103;&#1103;-&#1087;&#1086;&#1084;&#1086;&#1097;&#1100;-&#1074;&#1086;&#1087;&#1088;&#1086;&#1089;&#1099;-&#1074;&#1079;&#1072;&#1080;&#1084;&#1086;&#1076;&#1077;&#1081;&#1089;&#1090;&#1074;&#1080;/" TargetMode="External"/><Relationship Id="rId2" Type="http://schemas.openxmlformats.org/officeDocument/2006/relationships/hyperlink" Target="https://vk.com/@-217211179-profilaktika-travmatizma-novorozhdennyh-v-detsko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public217211179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s://mbukcson.ru/2024/06/26/&#1082;&#1072;&#1082;-&#1087;&#1088;&#1086;&#1093;&#1086;&#1076;&#1103;&#1090;-&#1079;&#1072;&#1085;&#1103;&#1090;&#1080;&#1103;-&#1089;-&#1076;&#1077;&#1090;&#1100;&#1084;&#1080;-&#1088;&#1072;&#1085;&#1085;&#1077;&#1075;&#1086;/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s://mbukcson.ru/2024/05/24/&#1073;&#1077;&#1079;&#1086;&#1087;&#1072;&#1089;&#1085;&#1072;&#1103;-&#1074;&#1072;&#1085;&#1085;&#1072;&#1103;-&#1082;&#1086;&#1084;&#1085;&#1072;&#1090;&#1072;/" TargetMode="Externa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xd9o3z-3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r="27027"/>
          <a:stretch>
            <a:fillRect/>
          </a:stretch>
        </p:blipFill>
        <p:spPr>
          <a:xfrm>
            <a:off x="2971800" y="2590800"/>
            <a:ext cx="2590800" cy="35503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3600" y="2057400"/>
            <a:ext cx="594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100" dirty="0" smtClean="0">
                <a:latin typeface="Times New Roman" pitchFamily="18" charset="0"/>
                <a:cs typeface="Times New Roman" pitchFamily="18" charset="0"/>
              </a:rPr>
              <a:t>Территория обслуживания  г.Енисейск, Енисейский район.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8800" y="13716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spc="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Служба ранней помощи </a:t>
            </a:r>
          </a:p>
        </p:txBody>
      </p:sp>
      <p:pic>
        <p:nvPicPr>
          <p:cNvPr id="11" name="Рисунок 10" descr="IMG_20231220_141957.jpg"/>
          <p:cNvPicPr>
            <a:picLocks noChangeAspect="1"/>
          </p:cNvPicPr>
          <p:nvPr/>
        </p:nvPicPr>
        <p:blipFill>
          <a:blip r:embed="rId3" cstate="print"/>
          <a:srcRect r="18333"/>
          <a:stretch>
            <a:fillRect/>
          </a:stretch>
        </p:blipFill>
        <p:spPr>
          <a:xfrm>
            <a:off x="1219200" y="5334000"/>
            <a:ext cx="2022474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WhatsApp Image 2024-01-26 at 15.34.34.jpeg"/>
          <p:cNvPicPr>
            <a:picLocks noChangeAspect="1"/>
          </p:cNvPicPr>
          <p:nvPr/>
        </p:nvPicPr>
        <p:blipFill>
          <a:blip r:embed="rId4" cstate="print"/>
          <a:srcRect t="5556" r="32500"/>
          <a:stretch>
            <a:fillRect/>
          </a:stretch>
        </p:blipFill>
        <p:spPr>
          <a:xfrm>
            <a:off x="6705600" y="2590800"/>
            <a:ext cx="1828800" cy="1919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0231215_143222.jpg"/>
          <p:cNvPicPr>
            <a:picLocks noChangeAspect="1"/>
          </p:cNvPicPr>
          <p:nvPr/>
        </p:nvPicPr>
        <p:blipFill>
          <a:blip r:embed="rId5" cstate="print"/>
          <a:srcRect t="6667" b="14444"/>
          <a:stretch>
            <a:fillRect/>
          </a:stretch>
        </p:blipFill>
        <p:spPr>
          <a:xfrm>
            <a:off x="1219200" y="2514600"/>
            <a:ext cx="1426583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20231215_150542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4572000"/>
            <a:ext cx="2209800" cy="195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pd5lKEC9XM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81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5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172200" cy="990600"/>
          </a:xfrm>
        </p:spPr>
        <p:txBody>
          <a:bodyPr>
            <a:noAutofit/>
          </a:bodyPr>
          <a:lstStyle/>
          <a:p>
            <a:pPr algn="ctr"/>
            <a:r>
              <a:rPr lang="ru-RU" sz="2000" spc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Краевое государственное бюджетное учреждение социального обслуживания «Комплексный центр социального обслуживания «Северный»</a:t>
            </a:r>
            <a:endParaRPr lang="ru-RU" sz="2000" spc="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609600"/>
            <a:ext cx="5486400" cy="399288"/>
          </a:xfrm>
        </p:spPr>
        <p:txBody>
          <a:bodyPr>
            <a:noAutofit/>
          </a:bodyPr>
          <a:lstStyle/>
          <a:p>
            <a:pPr algn="ctr"/>
            <a:r>
              <a:rPr lang="ru-RU" sz="2000" spc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службы ранней помощи:</a:t>
            </a:r>
            <a:endParaRPr lang="ru-RU" sz="2000" spc="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G_3016"/>
          <p:cNvPicPr>
            <a:picLocks noChangeAspect="1" noChangeArrowheads="1"/>
          </p:cNvPicPr>
          <p:nvPr/>
        </p:nvPicPr>
        <p:blipFill>
          <a:blip r:embed="rId2" cstate="print"/>
          <a:srcRect l="21428" t="12987" r="20130" b="35585"/>
          <a:stretch>
            <a:fillRect/>
          </a:stretch>
        </p:blipFill>
        <p:spPr bwMode="auto">
          <a:xfrm>
            <a:off x="914400" y="1066800"/>
            <a:ext cx="11430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7400" y="1295400"/>
            <a:ext cx="312420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200" spc="100" dirty="0" smtClean="0">
                <a:solidFill>
                  <a:srgbClr val="7100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Давыдова Елена Александровна,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200" spc="100" dirty="0" smtClean="0">
                <a:solidFill>
                  <a:srgbClr val="7100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педагог-психолог, 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200" spc="100" dirty="0" smtClean="0">
                <a:solidFill>
                  <a:srgbClr val="7100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СРП 4 года. </a:t>
            </a:r>
            <a:endParaRPr lang="ru-RU" sz="1200" spc="100" dirty="0">
              <a:solidFill>
                <a:srgbClr val="7100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05600" y="1219200"/>
            <a:ext cx="297180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200" spc="100" dirty="0" smtClean="0">
                <a:solidFill>
                  <a:srgbClr val="7100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Карманова Ирина Сергеевна,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200" spc="100" dirty="0" smtClean="0">
                <a:solidFill>
                  <a:srgbClr val="7100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социальный педагог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200" spc="100" dirty="0" smtClean="0">
                <a:solidFill>
                  <a:srgbClr val="7100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стаж работы в СРП 3 года</a:t>
            </a:r>
            <a:endParaRPr lang="ru-RU" sz="1200" spc="100" dirty="0">
              <a:solidFill>
                <a:srgbClr val="7100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6800" y="3657600"/>
            <a:ext cx="2133600" cy="93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100" kern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Специализированный курс: Работа с </a:t>
            </a:r>
            <a:r>
              <a:rPr lang="ru-RU" sz="1100" kern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неинтегрированными</a:t>
            </a:r>
            <a:r>
              <a:rPr lang="ru-RU" sz="1100" kern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младенческими рефлексами у детей. Институт ИРАВ, г.Санкт Петербург., 2024г  </a:t>
            </a:r>
            <a:endParaRPr lang="ru-RU" sz="1100" kern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53200" y="1981200"/>
            <a:ext cx="297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2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квалификации: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 b="9489"/>
          <a:stretch>
            <a:fillRect/>
          </a:stretch>
        </p:blipFill>
        <p:spPr bwMode="auto">
          <a:xfrm>
            <a:off x="5257800" y="1143000"/>
            <a:ext cx="1264983" cy="175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сертификат по АДК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810000"/>
            <a:ext cx="1370965" cy="941705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4800600" y="2819400"/>
            <a:ext cx="2667000" cy="93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1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kern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Программа: «Организационные основы предоставления услуг ранней помощи детям и их семьям», РМЦ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г. Красноярск, 2022г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100" kern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kern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81200" y="2057400"/>
            <a:ext cx="297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2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квалификации:</a:t>
            </a:r>
          </a:p>
        </p:txBody>
      </p:sp>
      <p:pic>
        <p:nvPicPr>
          <p:cNvPr id="28" name="Содержимое 4" descr="Рефлексы специализированный ИРАВ 2024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 rot="16200000">
            <a:off x="3554293" y="3379908"/>
            <a:ext cx="916241" cy="1319226"/>
          </a:xfrm>
        </p:spPr>
      </p:pic>
      <p:sp>
        <p:nvSpPr>
          <p:cNvPr id="39" name="Прямоугольник 38"/>
          <p:cNvSpPr/>
          <p:nvPr/>
        </p:nvSpPr>
        <p:spPr>
          <a:xfrm>
            <a:off x="990600" y="4572000"/>
            <a:ext cx="2209800" cy="12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 профессионального мастерства специалистов службы психолого-педагогического сопровождения «Отдавая сердце – 2024».Сетевое издание «Педагогическая олимпиада», г Рязань.2024г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" descr="C:\Users\user\Desktop\ОТЧЕТЫ\2024\июнь\Давыдова Елена Александровна Отдавая Сердце 2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648200"/>
            <a:ext cx="1467485" cy="1038225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1066800" y="5867400"/>
            <a:ext cx="2286000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«Применение методов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эрготерапии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работе с детьми раннего и дошкольного возраста» кЦЛП, г.Красноярск, 2024г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photo_2024-11-25_11-58-31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3621723" y="5522277"/>
            <a:ext cx="968375" cy="135382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181600" y="5181600"/>
            <a:ext cx="2286000" cy="93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«Применение методов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эрготерапии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работе с детьми раннего и дошкольного возраста»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кЦЛП, г.Красноярск, 2024г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удост И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43800" y="5105400"/>
            <a:ext cx="1395442" cy="96133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800600" y="3733800"/>
            <a:ext cx="2667000" cy="12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100" kern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«Использование средств альтернативной и дополнительной коммуникации    в работе с детьми, имеющими нарушения речи и коммуникации раннего и </a:t>
            </a:r>
            <a:r>
              <a:rPr lang="ru-RU" sz="1100" kern="11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дошкольного</a:t>
            </a:r>
            <a:r>
              <a:rPr lang="ru-RU" sz="1100" kern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возраста».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кЦЛП,г. Красноярск, 2023г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100" kern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0600" y="2743200"/>
            <a:ext cx="2286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1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kern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Программа: «Организационные основы предоставления услуг ранней помощи детям и их семьям» РМЦ,  г.Красноярск, 2022г</a:t>
            </a:r>
            <a:endParaRPr lang="ru-RU" sz="1100" kern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 descr="удостоверение по ранней помощ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2800" y="2590800"/>
            <a:ext cx="1330321" cy="916804"/>
          </a:xfrm>
          <a:prstGeom prst="rect">
            <a:avLst/>
          </a:prstGeom>
        </p:spPr>
      </p:pic>
      <p:pic>
        <p:nvPicPr>
          <p:cNvPr id="22" name="Рисунок 21" descr="photo_2024-11-26_08-23-3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>
            <a:off x="7719414" y="2338987"/>
            <a:ext cx="1053678" cy="1404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52800" y="9144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81600" y="8382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Проведено: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более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консультаций с родителями;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45 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индивидуальных встреч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8800" y="533400"/>
            <a:ext cx="2133600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3733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Какая помощь оказана семьям: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G_20231215_144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905000"/>
            <a:ext cx="2235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0231215_152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5105400"/>
            <a:ext cx="26416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600200" y="12954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Сколько обратившихся семей: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3733800" y="4191001"/>
          <a:ext cx="52197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066800" y="1600200"/>
          <a:ext cx="3657600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52800" y="9144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990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Распространение информации о деятельности служ</a:t>
            </a:r>
            <a:r>
              <a:rPr lang="ru-RU" dirty="0" smtClean="0"/>
              <a:t>бы</a:t>
            </a: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95400" y="1524000"/>
            <a:ext cx="78486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Статьи: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«Профилактика травматизма новорожденных в детской»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https://vk.com/@-217211179-profilaktika-travmatizma-novorozhdennyh-v-detskoi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Памятка «Безопасность новорожденного в детской комнате».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https://ok.ru/profile/570757863138/statuses/156494150923234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Статья и памятка по  профилактике детского травматизма в ванной комнате (сайт,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1750" algn="l"/>
                <a:tab pos="21113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Сайт -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https://mbukcson.ru/2024/05/24/безопасная-ванная-комната/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1750" algn="l"/>
                <a:tab pos="211138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«Как проходят занятия с детьми раннего возраста в Службе ранней помощи» в ВК, ОК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1750" algn="l"/>
                <a:tab pos="211138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 -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https://mbukcson.ru/2024/06/26/как-проходят-занятия-с-детьми-раннего/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1750" algn="l"/>
                <a:tab pos="211138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ВК -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https://vk.com/public217211179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Статья  «Ранняя помощь: вопросы взаимодействия»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https://mbukcson.ru/2024/12/11/ранняя-помощь-вопросы-взаимодействи/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https://vk.com/public217211179?w=wall-217211179_628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1750" algn="l"/>
                <a:tab pos="211138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9" descr="IMG_20231215_1447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28800" y="5105400"/>
            <a:ext cx="2006600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WhatsApp Image 2024-01-26 at 15.34.31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43400" y="5181600"/>
            <a:ext cx="1803400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_20231225_161209.jpg"/>
          <p:cNvPicPr>
            <a:picLocks noChangeAspect="1"/>
          </p:cNvPicPr>
          <p:nvPr/>
        </p:nvPicPr>
        <p:blipFill>
          <a:blip r:embed="rId11" cstate="print"/>
          <a:srcRect t="21111" b="16667"/>
          <a:stretch>
            <a:fillRect/>
          </a:stretch>
        </p:blipFill>
        <p:spPr>
          <a:xfrm>
            <a:off x="6705600" y="4724400"/>
            <a:ext cx="1371600" cy="184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1714</TotalTime>
  <Words>355</Words>
  <Application>Microsoft Office PowerPoint</Application>
  <PresentationFormat>Экран (4:3)</PresentationFormat>
  <Paragraphs>54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Краевое государственное бюджетное учреждение социального обслуживания «Комплексный центр социального обслуживания «Северный»</vt:lpstr>
      <vt:lpstr>Специалисты службы ранней помощи: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учреждение социального обслуживания «Комплексный центр социального обслуживания «Северный»</dc:title>
  <dc:creator>Анастасия</dc:creator>
  <cp:lastModifiedBy>user</cp:lastModifiedBy>
  <cp:revision>192</cp:revision>
  <dcterms:created xsi:type="dcterms:W3CDTF">2023-08-07T09:33:38Z</dcterms:created>
  <dcterms:modified xsi:type="dcterms:W3CDTF">2024-12-23T03:37:21Z</dcterms:modified>
</cp:coreProperties>
</file>