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99055"/>
    <a:srgbClr val="F98545"/>
    <a:srgbClr val="FDBA95"/>
    <a:srgbClr val="E6AF00"/>
    <a:srgbClr val="F86D20"/>
    <a:srgbClr val="F8752C"/>
    <a:srgbClr val="F87A34"/>
    <a:srgbClr val="FA9760"/>
    <a:srgbClr val="FBA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2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ятиугольник 16"/>
          <p:cNvSpPr/>
          <p:nvPr/>
        </p:nvSpPr>
        <p:spPr>
          <a:xfrm>
            <a:off x="120040" y="5530263"/>
            <a:ext cx="8916456" cy="846836"/>
          </a:xfrm>
          <a:prstGeom prst="homePlate">
            <a:avLst>
              <a:gd name="adj" fmla="val 294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лок-схема: извлечение 19"/>
          <p:cNvSpPr/>
          <p:nvPr/>
        </p:nvSpPr>
        <p:spPr>
          <a:xfrm rot="706267">
            <a:off x="5684027" y="-18132"/>
            <a:ext cx="3541623" cy="2344192"/>
          </a:xfrm>
          <a:prstGeom prst="flowChartExtra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504" y="35709"/>
            <a:ext cx="71123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600"/>
              </a:lnSpc>
            </a:pPr>
            <a:r>
              <a:rPr lang="ru-RU" sz="3400" b="1" spc="16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ПИТАНИЕ </a:t>
            </a:r>
            <a:br>
              <a:rPr lang="ru-RU" sz="3400" b="1" spc="16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400" b="1" spc="16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ПОЖИЛОМ ВОЗРАСТЕ</a:t>
            </a:r>
          </a:p>
          <a:p>
            <a:pPr algn="ctr">
              <a:lnSpc>
                <a:spcPts val="2200"/>
              </a:lnSpc>
            </a:pPr>
            <a:r>
              <a:rPr lang="ru-RU" sz="2400" b="1" i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принципы составления рациона </a:t>
            </a:r>
            <a:r>
              <a:rPr lang="ru-RU" sz="2400" b="1" i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соответствии с пирамидой </a:t>
            </a:r>
            <a:br>
              <a:rPr lang="ru-RU" sz="2400" b="1" i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Всемирной </a:t>
            </a:r>
            <a:r>
              <a:rPr lang="ru-RU" sz="2400" b="1" i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Организации Здравоохранения</a:t>
            </a:r>
            <a:r>
              <a:rPr lang="ru-RU" sz="2400" b="1" i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7658" y="6536566"/>
            <a:ext cx="8858312" cy="214290"/>
          </a:xfrm>
          <a:prstGeom prst="rect">
            <a:avLst/>
          </a:prstGeom>
          <a:noFill/>
          <a:ln>
            <a:noFill/>
          </a:ln>
        </p:spPr>
        <p:txBody>
          <a:bodyPr vert="horz" anchor="ctr">
            <a:noAutofit/>
          </a:bodyPr>
          <a:lstStyle/>
          <a:p>
            <a:pPr algn="ctr">
              <a:lnSpc>
                <a:spcPts val="1200"/>
              </a:lnSpc>
            </a:pPr>
            <a:r>
              <a:rPr lang="ru-RU" sz="1000" spc="-30" dirty="0" smtClean="0">
                <a:latin typeface="Times New Roman" pitchFamily="18" charset="0"/>
                <a:cs typeface="Times New Roman" pitchFamily="18" charset="0"/>
              </a:rPr>
              <a:t>Разработчик: </a:t>
            </a:r>
            <a:r>
              <a:rPr lang="ru-RU" sz="1000" b="1" spc="-30" dirty="0" smtClean="0">
                <a:latin typeface="Times New Roman" pitchFamily="18" charset="0"/>
                <a:cs typeface="Times New Roman" pitchFamily="18" charset="0"/>
              </a:rPr>
              <a:t>Страшникова Марина </a:t>
            </a:r>
            <a:r>
              <a:rPr lang="ru-RU" sz="1000" b="1" spc="-30" dirty="0" smtClean="0">
                <a:latin typeface="Times New Roman" pitchFamily="18" charset="0"/>
                <a:cs typeface="Times New Roman" pitchFamily="18" charset="0"/>
              </a:rPr>
              <a:t>Валерьевна заведующий отделением социального обслуживания  на дому</a:t>
            </a:r>
            <a:r>
              <a:rPr lang="ru-RU" sz="1000" b="1" spc="-3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spc="-3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spc="-30" dirty="0" smtClean="0">
                <a:latin typeface="Times New Roman" pitchFamily="18" charset="0"/>
                <a:cs typeface="Times New Roman" pitchFamily="18" charset="0"/>
              </a:rPr>
              <a:t>КГБУ </a:t>
            </a:r>
            <a:r>
              <a:rPr lang="ru-RU" sz="1000" spc="-30" dirty="0" smtClean="0">
                <a:latin typeface="Times New Roman" pitchFamily="18" charset="0"/>
                <a:cs typeface="Times New Roman" pitchFamily="18" charset="0"/>
              </a:rPr>
              <a:t>СО «КЦ СОН </a:t>
            </a:r>
            <a:r>
              <a:rPr lang="ru-RU" sz="1000" spc="-30" dirty="0" smtClean="0">
                <a:latin typeface="Times New Roman" pitchFamily="18" charset="0"/>
                <a:cs typeface="Times New Roman" pitchFamily="18" charset="0"/>
              </a:rPr>
              <a:t>«Северный»</a:t>
            </a:r>
            <a:endParaRPr lang="ru-RU" sz="1000" spc="-3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Питание и здоровье — ГУО &quot;Средняя школа №25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107504" y="2055367"/>
            <a:ext cx="8928992" cy="780678"/>
          </a:xfrm>
          <a:prstGeom prst="homePlate">
            <a:avLst>
              <a:gd name="adj" fmla="val 362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134517" y="2936242"/>
            <a:ext cx="8928802" cy="792088"/>
          </a:xfrm>
          <a:prstGeom prst="homePlate">
            <a:avLst>
              <a:gd name="adj" fmla="val 380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107694" y="3789904"/>
            <a:ext cx="8928802" cy="792088"/>
          </a:xfrm>
          <a:prstGeom prst="homePlate">
            <a:avLst>
              <a:gd name="adj" fmla="val 35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70446" y="4668733"/>
            <a:ext cx="8966050" cy="792088"/>
          </a:xfrm>
          <a:prstGeom prst="homePlate">
            <a:avLst>
              <a:gd name="adj" fmla="val 35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6" name="Picture 12" descr="здоровый обра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360" y="2084820"/>
            <a:ext cx="5598993" cy="423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817528" y="2055367"/>
            <a:ext cx="3314642" cy="673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pc="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исломолочные </a:t>
            </a:r>
            <a:r>
              <a:rPr lang="ru-RU" sz="1400" spc="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17528" y="2984077"/>
            <a:ext cx="2786360" cy="673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400" spc="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 spc="6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асла</a:t>
            </a:r>
            <a:r>
              <a:rPr lang="ru-RU" sz="1400" spc="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жиры, сало, </a:t>
            </a:r>
            <a:r>
              <a:rPr lang="ru-RU" sz="1400" spc="6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6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spc="6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кондитерские изделия</a:t>
            </a:r>
            <a:r>
              <a:rPr lang="ru-RU" sz="1400" spc="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spc="6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6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spc="6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соль </a:t>
            </a:r>
            <a:r>
              <a:rPr lang="ru-RU" sz="1400" spc="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spc="6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сахар</a:t>
            </a:r>
            <a:endParaRPr lang="ru-RU" sz="1400" spc="6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58259" y="3872393"/>
            <a:ext cx="2489605" cy="673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400" spc="4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Белковые продукты - курица</a:t>
            </a:r>
            <a:r>
              <a:rPr lang="ru-RU" sz="1400" spc="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рыба, мясо, </a:t>
            </a:r>
            <a:r>
              <a:rPr lang="ru-RU" sz="1400" spc="4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яйца, </a:t>
            </a:r>
            <a:br>
              <a:rPr lang="ru-RU" sz="1400" spc="4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spc="4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орехи </a:t>
            </a:r>
            <a:r>
              <a:rPr lang="ru-RU" sz="1400" spc="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бобовые культуры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58259" y="4747266"/>
            <a:ext cx="2114463" cy="673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100"/>
              </a:lnSpc>
            </a:pPr>
            <a:r>
              <a:rPr lang="ru-RU" sz="1400"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spc="-1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вежие </a:t>
            </a:r>
            <a:r>
              <a:rPr lang="ru-RU" sz="1400"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фрукты и </a:t>
            </a:r>
            <a:r>
              <a:rPr lang="ru-RU" sz="1400" spc="-1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овощи, </a:t>
            </a:r>
            <a:r>
              <a:rPr lang="ru-RU" sz="1400" spc="-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допустимы замороженные </a:t>
            </a:r>
            <a:r>
              <a:rPr lang="ru-RU" sz="1400" spc="-4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 высушенные,</a:t>
            </a:r>
            <a:r>
              <a:rPr lang="ru-RU" sz="1400" spc="-1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исключены  консервированные </a:t>
            </a:r>
            <a:endParaRPr lang="ru-RU" sz="1400" spc="-1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5310" y="5589396"/>
            <a:ext cx="1316050" cy="673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pc="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spc="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рупы</a:t>
            </a:r>
            <a:r>
              <a:rPr lang="ru-RU" sz="1400" spc="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spc="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spc="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картофель</a:t>
            </a:r>
            <a:r>
              <a:rPr lang="ru-RU" sz="1400" spc="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spc="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spc="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хлеб</a:t>
            </a:r>
            <a:endParaRPr lang="ru-RU" sz="1400" spc="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0964" y="2049662"/>
            <a:ext cx="865821" cy="792088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spc="-3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br>
              <a:rPr lang="ru-RU" b="1" spc="-3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pc="-7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5 %</a:t>
            </a:r>
            <a:endParaRPr lang="ru-RU" b="1" spc="-7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96337" y="5615783"/>
            <a:ext cx="1107142" cy="675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500" b="1" spc="6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хлеб – до 200 гр. </a:t>
            </a:r>
            <a:br>
              <a:rPr lang="ru-RU" sz="1500" b="1" spc="6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spc="6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день</a:t>
            </a:r>
            <a:endParaRPr lang="ru-RU" sz="1500" b="1" spc="6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175414" y="4725379"/>
            <a:ext cx="1448373" cy="675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500" b="1" spc="7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менее </a:t>
            </a:r>
            <a:br>
              <a:rPr lang="ru-RU" sz="1500" b="1" spc="7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spc="7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400 гр. </a:t>
            </a:r>
            <a:br>
              <a:rPr lang="ru-RU" sz="1500" b="1" spc="7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spc="7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день</a:t>
            </a:r>
            <a:endParaRPr lang="ru-RU" sz="1500" b="1" spc="7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187624" y="3789904"/>
            <a:ext cx="2232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389350" y="2924944"/>
            <a:ext cx="260658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389350" y="2839604"/>
            <a:ext cx="27428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64841" y="4667233"/>
            <a:ext cx="22229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511660" y="5459789"/>
            <a:ext cx="10441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738420" y="5530262"/>
            <a:ext cx="73642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5652120" y="2836046"/>
            <a:ext cx="2665846" cy="35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079104" y="4581992"/>
            <a:ext cx="2077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938454" y="3717032"/>
            <a:ext cx="260658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V="1">
            <a:off x="5786894" y="2924944"/>
            <a:ext cx="2112706" cy="112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6444225" y="3705267"/>
            <a:ext cx="1383384" cy="61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6588224" y="3789904"/>
            <a:ext cx="123938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6985043" y="4581102"/>
            <a:ext cx="87130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7076564" y="4667233"/>
            <a:ext cx="786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7308304" y="5462998"/>
            <a:ext cx="591296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7454838" y="5534940"/>
            <a:ext cx="4120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6481284" y="3812881"/>
            <a:ext cx="2486325" cy="675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йца – 3 - 4 шт. в неделю; </a:t>
            </a:r>
            <a:b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рыба, мясо – </a:t>
            </a:r>
            <a:b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200 – 300 гр. в день</a:t>
            </a:r>
            <a:endParaRPr lang="ru-RU" sz="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6228184" y="3015951"/>
            <a:ext cx="2475295" cy="675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500" b="1" spc="3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жиры – до 50 гр. в день;</a:t>
            </a:r>
          </a:p>
          <a:p>
            <a:pPr algn="ctr">
              <a:lnSpc>
                <a:spcPts val="1400"/>
              </a:lnSpc>
            </a:pPr>
            <a:r>
              <a:rPr lang="ru-RU" sz="1500" b="1" spc="3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соль - </a:t>
            </a:r>
            <a:r>
              <a:rPr lang="ru-RU" sz="1500" b="1" spc="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500" b="1" spc="3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гр. в день;</a:t>
            </a:r>
          </a:p>
          <a:p>
            <a:pPr algn="ctr">
              <a:lnSpc>
                <a:spcPts val="1400"/>
              </a:lnSpc>
            </a:pPr>
            <a:r>
              <a:rPr lang="ru-RU" sz="1500" b="1" spc="3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сахар - </a:t>
            </a:r>
            <a:r>
              <a:rPr lang="ru-RU" sz="1500" b="1" spc="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500" b="1" spc="3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 гр. в день.</a:t>
            </a:r>
            <a:endParaRPr lang="ru-RU" sz="1500" b="1" spc="3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5495611" y="2308076"/>
            <a:ext cx="3448394" cy="501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endParaRPr lang="ru-RU" sz="1500" b="1" spc="-2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300"/>
              </a:lnSpc>
            </a:pPr>
            <a:r>
              <a:rPr lang="ru-RU" sz="1500" b="1" spc="-2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неострые </a:t>
            </a:r>
            <a:r>
              <a:rPr lang="ru-RU" sz="1500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несолёные сорта </a:t>
            </a:r>
            <a:r>
              <a:rPr lang="ru-RU" sz="1500" b="1" spc="-2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сыра –</a:t>
            </a:r>
            <a:br>
              <a:rPr lang="ru-RU" sz="1500" b="1" spc="-2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spc="-2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10 - 20 г</a:t>
            </a:r>
            <a:r>
              <a:rPr lang="ru-RU" sz="1500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500" b="1" spc="-2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в день;</a:t>
            </a:r>
          </a:p>
          <a:p>
            <a:pPr algn="ctr">
              <a:lnSpc>
                <a:spcPts val="1300"/>
              </a:lnSpc>
            </a:pPr>
            <a:r>
              <a:rPr lang="ru-RU" sz="1500" b="1" spc="-2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творог </a:t>
            </a:r>
            <a:r>
              <a:rPr lang="ru-RU" sz="1500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100 гр. в день;</a:t>
            </a:r>
          </a:p>
          <a:p>
            <a:pPr algn="ctr">
              <a:lnSpc>
                <a:spcPts val="1300"/>
              </a:lnSpc>
            </a:pPr>
            <a:endParaRPr lang="ru-RU" sz="1500" b="1" spc="-2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100851" y="2028425"/>
            <a:ext cx="3768384" cy="363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400"/>
              </a:lnSpc>
            </a:pPr>
            <a:r>
              <a:rPr lang="ru-RU" sz="1500" b="1" spc="-2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Кипячёное молоко – 150 – 200 гр. в день;</a:t>
            </a:r>
          </a:p>
        </p:txBody>
      </p:sp>
      <p:sp>
        <p:nvSpPr>
          <p:cNvPr id="111" name="Овал 110"/>
          <p:cNvSpPr/>
          <p:nvPr/>
        </p:nvSpPr>
        <p:spPr>
          <a:xfrm>
            <a:off x="70446" y="2896917"/>
            <a:ext cx="865821" cy="792088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b="1" spc="-7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5 %</a:t>
            </a:r>
            <a:endParaRPr lang="ru-RU" b="1" spc="-7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47403" y="3789014"/>
            <a:ext cx="865821" cy="792088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spc="-3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b="1" spc="-3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b="1" spc="-3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pc="-23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20 %</a:t>
            </a:r>
            <a:endParaRPr lang="ru-RU" b="1" spc="-23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38389" y="4667233"/>
            <a:ext cx="910056" cy="792088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spc="-3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br>
              <a:rPr lang="ru-RU" b="1" spc="-3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pc="-23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35 %</a:t>
            </a:r>
            <a:endParaRPr lang="ru-RU" b="1" spc="-23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82624" y="5595754"/>
            <a:ext cx="865821" cy="792088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b="1" spc="-23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40 %</a:t>
            </a:r>
            <a:endParaRPr lang="ru-RU" b="1" spc="-23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64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1526</TotalTime>
  <Words>116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Углы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61</cp:revision>
  <cp:lastPrinted>2022-11-28T07:56:14Z</cp:lastPrinted>
  <dcterms:created xsi:type="dcterms:W3CDTF">2020-05-14T02:24:23Z</dcterms:created>
  <dcterms:modified xsi:type="dcterms:W3CDTF">2022-11-28T07:56:17Z</dcterms:modified>
</cp:coreProperties>
</file>